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188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8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72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31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76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92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80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079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11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27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4014A-386A-4368-AAAC-FF934B8EC755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0BEE9-36D4-4499-B0D5-23F94D49B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54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50276" y="2196683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数字图像处理课程设计</a:t>
            </a:r>
            <a:endParaRPr lang="zh-CN" altLang="en-US" sz="48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53280" y="3312160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自动化</a:t>
            </a:r>
            <a:r>
              <a:rPr lang="en-US" altLang="zh-CN" sz="20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0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班 林思序 吕家昊</a:t>
            </a:r>
            <a:endParaRPr lang="zh-CN" altLang="en-US" sz="20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768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跟随任务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965101"/>
            <a:ext cx="990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模板匹配本身只能对固定大小的图像进行辨别。对于任务中“跟随并保持距离”的要求，在获取护士方位之外，还需要得到其在视野中的大小。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resize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将护士模板进行缩放，再分别对相机图像进行匹配，得到匹配程度最高的放大倍率与方位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" y="3519646"/>
            <a:ext cx="528252" cy="694599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350843" y="3943690"/>
            <a:ext cx="2219252" cy="16961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090093" y="3612902"/>
            <a:ext cx="1691000" cy="10015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cxnSp>
        <p:nvCxnSpPr>
          <p:cNvPr id="36" name="直接箭头连接符 35"/>
          <p:cNvCxnSpPr>
            <a:stCxn id="32" idx="3"/>
            <a:endCxn id="33" idx="1"/>
          </p:cNvCxnSpPr>
          <p:nvPr/>
        </p:nvCxnSpPr>
        <p:spPr>
          <a:xfrm>
            <a:off x="842100" y="3866946"/>
            <a:ext cx="2508743" cy="9248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" y="4428041"/>
            <a:ext cx="606447" cy="79741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3" y="5403944"/>
            <a:ext cx="691505" cy="909261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64" y="4261585"/>
            <a:ext cx="759370" cy="99849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64" y="5399143"/>
            <a:ext cx="859781" cy="1130528"/>
          </a:xfrm>
          <a:prstGeom prst="rect">
            <a:avLst/>
          </a:prstGeom>
        </p:spPr>
      </p:pic>
      <p:cxnSp>
        <p:nvCxnSpPr>
          <p:cNvPr id="71" name="直接箭头连接符 70"/>
          <p:cNvCxnSpPr>
            <a:stCxn id="65" idx="3"/>
            <a:endCxn id="33" idx="1"/>
          </p:cNvCxnSpPr>
          <p:nvPr/>
        </p:nvCxnSpPr>
        <p:spPr>
          <a:xfrm flipV="1">
            <a:off x="1985345" y="4791763"/>
            <a:ext cx="1365498" cy="117264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6086071" y="4760833"/>
            <a:ext cx="1599012" cy="8929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8015554" y="3634756"/>
            <a:ext cx="1473667" cy="69459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6109891" y="5786646"/>
            <a:ext cx="1551371" cy="78688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057898" y="4543941"/>
            <a:ext cx="1388978" cy="5656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cxnSp>
        <p:nvCxnSpPr>
          <p:cNvPr id="89" name="直接箭头连接符 88"/>
          <p:cNvCxnSpPr>
            <a:stCxn id="33" idx="3"/>
            <a:endCxn id="35" idx="1"/>
          </p:cNvCxnSpPr>
          <p:nvPr/>
        </p:nvCxnSpPr>
        <p:spPr>
          <a:xfrm flipV="1">
            <a:off x="5570095" y="4113675"/>
            <a:ext cx="519998" cy="67808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33" idx="3"/>
            <a:endCxn id="74" idx="1"/>
          </p:cNvCxnSpPr>
          <p:nvPr/>
        </p:nvCxnSpPr>
        <p:spPr>
          <a:xfrm>
            <a:off x="5570095" y="4791763"/>
            <a:ext cx="539796" cy="138832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75" idx="3"/>
          </p:cNvCxnSpPr>
          <p:nvPr/>
        </p:nvCxnSpPr>
        <p:spPr>
          <a:xfrm>
            <a:off x="9446876" y="4826750"/>
            <a:ext cx="60228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10230750" y="45609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en-US" altLang="zh-CN" sz="1400" b="1" dirty="0" err="1" smtClean="0">
                <a:solidFill>
                  <a:schemeClr val="accent6">
                    <a:lumMod val="50000"/>
                  </a:schemeClr>
                </a:solidFill>
              </a:rPr>
              <a:t>img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altLang="zh-CN" sz="2400" b="1" dirty="0" err="1" smtClean="0">
                <a:solidFill>
                  <a:schemeClr val="accent6">
                    <a:lumMod val="50000"/>
                  </a:schemeClr>
                </a:solidFill>
              </a:rPr>
              <a:t>y</a:t>
            </a:r>
            <a:r>
              <a:rPr lang="en-US" altLang="zh-CN" sz="1400" b="1" dirty="0" err="1" smtClean="0">
                <a:solidFill>
                  <a:schemeClr val="accent6">
                    <a:lumMod val="50000"/>
                  </a:schemeClr>
                </a:solidFill>
              </a:rPr>
              <a:t>img</a:t>
            </a:r>
            <a:r>
              <a:rPr lang="en-US" altLang="zh-CN" sz="2400" b="1" dirty="0" smtClean="0">
                <a:solidFill>
                  <a:schemeClr val="accent6">
                    <a:lumMod val="50000"/>
                  </a:schemeClr>
                </a:solidFill>
              </a:rPr>
              <a:t>, rate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685083" y="5535408"/>
            <a:ext cx="457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护士在相机图像的位置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1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img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决定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z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方向角速度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护士大小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缩放倍率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rate)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决定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方向线速度</a:t>
            </a:r>
            <a:endParaRPr lang="en-US" altLang="zh-CN" sz="12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0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48530" y="266773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谢谢！</a:t>
            </a:r>
            <a:endParaRPr lang="zh-CN" altLang="en-US" sz="48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82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程序流程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97877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采集图像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1729" y="78639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若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未识别过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护士，在一个循环中：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048825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二值化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35791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模板匹配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15640" y="1320160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寻找路径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4517636" y="1334164"/>
            <a:ext cx="2092427" cy="762000"/>
          </a:xfrm>
          <a:prstGeom prst="flowChartDecision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</a:rPr>
              <a:t>是否识别到护士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777600" y="4594317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发布小车速度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接箭头连接符 18"/>
          <p:cNvCxnSpPr>
            <a:stCxn id="7" idx="3"/>
            <a:endCxn id="9" idx="1"/>
          </p:cNvCxnSpPr>
          <p:nvPr/>
        </p:nvCxnSpPr>
        <p:spPr>
          <a:xfrm flipV="1">
            <a:off x="8420425" y="1701160"/>
            <a:ext cx="495215" cy="1016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3"/>
            <a:endCxn id="11" idx="1"/>
          </p:cNvCxnSpPr>
          <p:nvPr/>
        </p:nvCxnSpPr>
        <p:spPr>
          <a:xfrm>
            <a:off x="4207391" y="1711320"/>
            <a:ext cx="310245" cy="38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9" idx="2"/>
            <a:endCxn id="13" idx="3"/>
          </p:cNvCxnSpPr>
          <p:nvPr/>
        </p:nvCxnSpPr>
        <p:spPr>
          <a:xfrm rot="5400000">
            <a:off x="6579416" y="1852843"/>
            <a:ext cx="2893157" cy="3351791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5" idx="3"/>
            <a:endCxn id="8" idx="1"/>
          </p:cNvCxnSpPr>
          <p:nvPr/>
        </p:nvCxnSpPr>
        <p:spPr>
          <a:xfrm>
            <a:off x="2469477" y="1711320"/>
            <a:ext cx="366314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11" idx="3"/>
            <a:endCxn id="7" idx="1"/>
          </p:cNvCxnSpPr>
          <p:nvPr/>
        </p:nvCxnSpPr>
        <p:spPr>
          <a:xfrm flipV="1">
            <a:off x="6610063" y="1711320"/>
            <a:ext cx="438762" cy="38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圆角矩形 114"/>
          <p:cNvSpPr/>
          <p:nvPr/>
        </p:nvSpPr>
        <p:spPr>
          <a:xfrm>
            <a:off x="4777600" y="2685799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确定护士位置与大小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3" name="直接箭头连接符 122"/>
          <p:cNvCxnSpPr>
            <a:stCxn id="11" idx="2"/>
            <a:endCxn id="115" idx="0"/>
          </p:cNvCxnSpPr>
          <p:nvPr/>
        </p:nvCxnSpPr>
        <p:spPr>
          <a:xfrm flipH="1">
            <a:off x="5563849" y="2096164"/>
            <a:ext cx="1" cy="58963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15" idx="2"/>
            <a:endCxn id="13" idx="0"/>
          </p:cNvCxnSpPr>
          <p:nvPr/>
        </p:nvCxnSpPr>
        <p:spPr>
          <a:xfrm>
            <a:off x="5563849" y="3447799"/>
            <a:ext cx="0" cy="114651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5706630" y="21277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是</a:t>
            </a:r>
            <a:endParaRPr lang="zh-CN" altLang="en-US" dirty="0"/>
          </a:p>
        </p:txBody>
      </p:sp>
      <p:sp>
        <p:nvSpPr>
          <p:cNvPr id="132" name="文本框 131"/>
          <p:cNvSpPr txBox="1"/>
          <p:nvPr/>
        </p:nvSpPr>
        <p:spPr>
          <a:xfrm>
            <a:off x="6610063" y="13163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2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程序流程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97877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采集图像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1729" y="786390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若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已识别过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护士，在一个循环中：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35791" y="1330320"/>
            <a:ext cx="1371600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模板匹配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182218" y="1334164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小车保持静止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4517636" y="1334164"/>
            <a:ext cx="2092427" cy="762000"/>
          </a:xfrm>
          <a:prstGeom prst="flowChartDecision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accent6">
                    <a:lumMod val="50000"/>
                  </a:schemeClr>
                </a:solidFill>
              </a:rPr>
              <a:t>是否识别到护士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777600" y="4594317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发布小车速度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" name="直接箭头连接符 20"/>
          <p:cNvCxnSpPr>
            <a:stCxn id="8" idx="3"/>
            <a:endCxn id="11" idx="1"/>
          </p:cNvCxnSpPr>
          <p:nvPr/>
        </p:nvCxnSpPr>
        <p:spPr>
          <a:xfrm>
            <a:off x="4207391" y="1711320"/>
            <a:ext cx="310245" cy="38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9" idx="2"/>
            <a:endCxn id="13" idx="3"/>
          </p:cNvCxnSpPr>
          <p:nvPr/>
        </p:nvCxnSpPr>
        <p:spPr>
          <a:xfrm rot="5400000">
            <a:off x="6219707" y="2226556"/>
            <a:ext cx="2879153" cy="2618369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610063" y="13163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706630" y="21277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是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5" idx="3"/>
            <a:endCxn id="8" idx="1"/>
          </p:cNvCxnSpPr>
          <p:nvPr/>
        </p:nvCxnSpPr>
        <p:spPr>
          <a:xfrm>
            <a:off x="2469477" y="1711320"/>
            <a:ext cx="366314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11" idx="3"/>
            <a:endCxn id="9" idx="1"/>
          </p:cNvCxnSpPr>
          <p:nvPr/>
        </p:nvCxnSpPr>
        <p:spPr>
          <a:xfrm>
            <a:off x="6610063" y="1715164"/>
            <a:ext cx="1572155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圆角矩形 114"/>
          <p:cNvSpPr/>
          <p:nvPr/>
        </p:nvSpPr>
        <p:spPr>
          <a:xfrm>
            <a:off x="4777600" y="2685799"/>
            <a:ext cx="1572498" cy="762000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确定护士位置与大小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3" name="直接箭头连接符 122"/>
          <p:cNvCxnSpPr>
            <a:stCxn id="11" idx="2"/>
            <a:endCxn id="115" idx="0"/>
          </p:cNvCxnSpPr>
          <p:nvPr/>
        </p:nvCxnSpPr>
        <p:spPr>
          <a:xfrm flipH="1">
            <a:off x="5563849" y="2096164"/>
            <a:ext cx="1" cy="58963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15" idx="2"/>
            <a:endCxn id="13" idx="0"/>
          </p:cNvCxnSpPr>
          <p:nvPr/>
        </p:nvCxnSpPr>
        <p:spPr>
          <a:xfrm>
            <a:off x="5563849" y="3447799"/>
            <a:ext cx="0" cy="114651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3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效果展示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d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750054"/>
            <a:ext cx="10659886" cy="59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避障任务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19317" y="947003"/>
            <a:ext cx="86845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本任务中路障橙色部分与环境颜色有较明显区别，因此可以利用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HSV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二值化将路障橙色部分进行提取。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（由于路径提取主要针对地面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路障底部，路障白色部分并不需要考虑）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161" y="2762885"/>
            <a:ext cx="5840399" cy="36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避障任务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1339334"/>
            <a:ext cx="990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假设路障</a:t>
            </a:r>
            <a:r>
              <a:rPr lang="zh-CN" altLang="en-US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紧密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（参考题目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），则类似循线小车，可通过图像一定高度的黑色区域，确定前方可行道路的范围。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此时黑色区域在一定程度上封闭，识别可非常准确。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3048000"/>
            <a:ext cx="3928533" cy="2946400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04559"/>
              </p:ext>
            </p:extLst>
          </p:nvPr>
        </p:nvGraphicFramePr>
        <p:xfrm>
          <a:off x="6705600" y="3048000"/>
          <a:ext cx="3915196" cy="2949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Image" r:id="rId4" imgW="18285480" imgH="13714200" progId="Photoshop.Image.24">
                  <p:embed/>
                </p:oleObj>
              </mc:Choice>
              <mc:Fallback>
                <p:oleObj name="Image" r:id="rId4" imgW="18285480" imgH="1371420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05600" y="3048000"/>
                        <a:ext cx="3915196" cy="2949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58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避障任务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1329174"/>
            <a:ext cx="990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因此，取距离图片底端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1/8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高度中点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，分别向两端延伸直到碰到白色部分得到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,x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，区间内识别为路径。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取路径中点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，与图片中点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进行比较，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x</a:t>
            </a:r>
            <a:r>
              <a:rPr lang="en-US" altLang="zh-CN" sz="16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-x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用于计算小车          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z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方向角速度。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81324"/>
              </p:ext>
            </p:extLst>
          </p:nvPr>
        </p:nvGraphicFramePr>
        <p:xfrm>
          <a:off x="4015873" y="2780983"/>
          <a:ext cx="4475214" cy="336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Image" r:id="rId3" imgW="6230160" imgH="4686840" progId="Photoshop.Image.24">
                  <p:embed/>
                </p:oleObj>
              </mc:Choice>
              <mc:Fallback>
                <p:oleObj name="Image" r:id="rId3" imgW="6230160" imgH="4686840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5873" y="2780983"/>
                        <a:ext cx="4475214" cy="3365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9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避障任务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965101"/>
            <a:ext cx="990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事实上，</a:t>
            </a:r>
            <a:r>
              <a:rPr lang="zh-CN" altLang="en-US" sz="2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稀疏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路障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条件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并不能保证任意时刻都能产生完美的识别效果。以下两画面对应小车角速度具有较大差别，但两画面时间上仅相差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0.04s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（可近似认为是同一位置）。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为了减小路障不连续产生的影响，在计算速度后进行低通滤波，使速度变化平滑。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09" y="3832727"/>
            <a:ext cx="4787149" cy="2973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257" y="3781161"/>
            <a:ext cx="4795743" cy="30768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6498" y="3211870"/>
            <a:ext cx="8115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vel_msg.angular.z = last_angle_z * 0.4 + vel_msg.angular.z * 0.6;</a:t>
            </a:r>
            <a:endParaRPr lang="zh-CN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6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80836" y="10372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accent6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跟随任务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0480" y="965101"/>
            <a:ext cx="990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HSV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二值化过程中，护士图片与人手并不能较好地分离，且图片距离摄像头一定远时许多特征点消失，因此识别护士时使用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RGB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图片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en-US" altLang="zh-CN" sz="2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OpenCV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模板匹配需选定一个小图形作为模板，并在待识别图像中滑动模板，依次进行匹配，输出矩阵表示不同位置下截取图像与模板的匹配程度。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B86F91-5CD7-1633-4579-B785D93F65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33" y="3857804"/>
            <a:ext cx="659674" cy="86740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48364" y="3857804"/>
            <a:ext cx="2771371" cy="2118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48364" y="3857804"/>
            <a:ext cx="659674" cy="867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2983" y="4725210"/>
            <a:ext cx="2111697" cy="125071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output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6" idx="3"/>
            <a:endCxn id="3" idx="1"/>
          </p:cNvCxnSpPr>
          <p:nvPr/>
        </p:nvCxnSpPr>
        <p:spPr>
          <a:xfrm>
            <a:off x="2974307" y="4291507"/>
            <a:ext cx="67405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" idx="3"/>
          </p:cNvCxnSpPr>
          <p:nvPr/>
        </p:nvCxnSpPr>
        <p:spPr>
          <a:xfrm>
            <a:off x="4308038" y="4291507"/>
            <a:ext cx="2757780" cy="43370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398327" y="4725210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0.12</a:t>
            </a:r>
            <a:endParaRPr lang="zh-CN" altLang="en-US" sz="700" dirty="0"/>
          </a:p>
        </p:txBody>
      </p:sp>
      <p:sp>
        <p:nvSpPr>
          <p:cNvPr id="13" name="矩形 12"/>
          <p:cNvSpPr/>
          <p:nvPr/>
        </p:nvSpPr>
        <p:spPr>
          <a:xfrm>
            <a:off x="3805151" y="3857804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75529" y="3857804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753266" y="3857804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648364" y="4024463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45692" y="5108521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766164" y="5108521"/>
            <a:ext cx="659674" cy="867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920713" y="3957242"/>
            <a:ext cx="4363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 rot="5400000">
            <a:off x="4286591" y="4790804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 rot="10800000">
            <a:off x="4920713" y="5280614"/>
            <a:ext cx="436338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 rot="16200000">
            <a:off x="5392245" y="4788409"/>
            <a:ext cx="436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58545" y="4721807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0.14</a:t>
            </a:r>
            <a:endParaRPr lang="zh-CN" altLang="en-US" sz="700" dirty="0"/>
          </a:p>
        </p:txBody>
      </p:sp>
      <p:sp>
        <p:nvSpPr>
          <p:cNvPr id="24" name="矩形 23"/>
          <p:cNvSpPr/>
          <p:nvPr/>
        </p:nvSpPr>
        <p:spPr>
          <a:xfrm>
            <a:off x="8118763" y="4728330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0.13</a:t>
            </a:r>
            <a:endParaRPr lang="zh-CN" altLang="en-US" sz="700" dirty="0"/>
          </a:p>
        </p:txBody>
      </p:sp>
      <p:sp>
        <p:nvSpPr>
          <p:cNvPr id="25" name="矩形 24"/>
          <p:cNvSpPr/>
          <p:nvPr/>
        </p:nvSpPr>
        <p:spPr>
          <a:xfrm>
            <a:off x="9132089" y="4737566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0.19</a:t>
            </a:r>
            <a:endParaRPr lang="zh-CN" altLang="en-US" sz="700" dirty="0"/>
          </a:p>
        </p:txBody>
      </p:sp>
      <p:sp>
        <p:nvSpPr>
          <p:cNvPr id="26" name="矩形 25"/>
          <p:cNvSpPr/>
          <p:nvPr/>
        </p:nvSpPr>
        <p:spPr>
          <a:xfrm>
            <a:off x="7398327" y="5736388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0.25</a:t>
            </a:r>
            <a:endParaRPr lang="zh-CN" altLang="en-US" sz="700" dirty="0"/>
          </a:p>
        </p:txBody>
      </p:sp>
      <p:sp>
        <p:nvSpPr>
          <p:cNvPr id="27" name="矩形 26"/>
          <p:cNvSpPr/>
          <p:nvPr/>
        </p:nvSpPr>
        <p:spPr>
          <a:xfrm>
            <a:off x="9132089" y="5730272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0.06</a:t>
            </a:r>
            <a:endParaRPr lang="zh-CN" altLang="en-US" sz="700" dirty="0"/>
          </a:p>
        </p:txBody>
      </p:sp>
      <p:sp>
        <p:nvSpPr>
          <p:cNvPr id="28" name="矩形 27"/>
          <p:cNvSpPr/>
          <p:nvPr/>
        </p:nvSpPr>
        <p:spPr>
          <a:xfrm>
            <a:off x="7405618" y="4960444"/>
            <a:ext cx="360218" cy="234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 smtClean="0"/>
              <a:t>0.10</a:t>
            </a:r>
            <a:endParaRPr lang="zh-CN" altLang="en-US" sz="700" dirty="0"/>
          </a:p>
        </p:txBody>
      </p:sp>
      <p:sp>
        <p:nvSpPr>
          <p:cNvPr id="29" name="文本框 28"/>
          <p:cNvSpPr txBox="1"/>
          <p:nvPr/>
        </p:nvSpPr>
        <p:spPr>
          <a:xfrm>
            <a:off x="4709117" y="6010135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M*N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493742" y="490799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m*n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7472202" y="6045499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(M-m+1)*(N-n+1)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45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540</Words>
  <Application>Microsoft Office PowerPoint</Application>
  <PresentationFormat>宽屏</PresentationFormat>
  <Paragraphs>69</Paragraphs>
  <Slides>11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仿宋</vt:lpstr>
      <vt:lpstr>Arial</vt:lpstr>
      <vt:lpstr>Courier New</vt:lpstr>
      <vt:lpstr>Office 主题​​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LJH</dc:creator>
  <cp:lastModifiedBy>LJH</cp:lastModifiedBy>
  <cp:revision>46</cp:revision>
  <dcterms:created xsi:type="dcterms:W3CDTF">2023-12-18T04:26:12Z</dcterms:created>
  <dcterms:modified xsi:type="dcterms:W3CDTF">2023-12-19T00:27:14Z</dcterms:modified>
</cp:coreProperties>
</file>